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9" r:id="rId9"/>
    <p:sldId id="262" r:id="rId10"/>
    <p:sldId id="271" r:id="rId11"/>
    <p:sldId id="263" r:id="rId12"/>
    <p:sldId id="264" r:id="rId13"/>
    <p:sldId id="265" r:id="rId14"/>
    <p:sldId id="266" r:id="rId15"/>
    <p:sldId id="267" r:id="rId16"/>
    <p:sldId id="268" r:id="rId17"/>
  </p:sldIdLst>
  <p:sldSz cx="18288000" cy="10287000"/>
  <p:notesSz cx="6858000" cy="9144000"/>
  <p:embeddedFontLst>
    <p:embeddedFont>
      <p:font typeface="Glacial Indifference Bold" panose="020B0604020202020204" charset="0"/>
      <p:regular r:id="rId19"/>
    </p:embeddedFont>
    <p:embeddedFont>
      <p:font typeface="Open Sans" panose="020B0604020202020204" charset="0"/>
      <p:regular r:id="rId20"/>
    </p:embeddedFont>
    <p:embeddedFont>
      <p:font typeface="Open Sans Bold" panose="020B0604020202020204" charset="0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Glacial Indifference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9" d="100"/>
          <a:sy n="49" d="100"/>
        </p:scale>
        <p:origin x="7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A7E7D-B960-47C4-B9F9-E1695054934C}" type="datetimeFigureOut">
              <a:rPr lang="fr-FR" smtClean="0"/>
              <a:t>20/11/2025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A6502-56DB-43F2-95A4-6056410B39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02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A6502-56DB-43F2-95A4-6056410B392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519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MivxqvDl2e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onisep.fr/Choisir-mes-etudes/College/Orientation-au-college/Inscription-au-lycee-reussir-son-orientation-post-3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onisep.fr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012248" y="3564880"/>
            <a:ext cx="10263505" cy="10096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399"/>
              </a:lnSpc>
              <a:spcBef>
                <a:spcPct val="0"/>
              </a:spcBef>
            </a:pPr>
            <a:r>
              <a:rPr lang="en-US" sz="59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L’orientation  après la  3ème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876300"/>
            <a:ext cx="6401111" cy="99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6999"/>
              </a:lnSpc>
              <a:spcBef>
                <a:spcPct val="0"/>
              </a:spcBef>
            </a:pPr>
            <a:r>
              <a:rPr lang="en-US" sz="4999" dirty="0">
                <a:solidFill>
                  <a:srgbClr val="DC9259"/>
                </a:solidFill>
                <a:latin typeface="Open Sans"/>
                <a:ea typeface="Open Sans"/>
                <a:cs typeface="Open Sans"/>
                <a:sym typeface="Open Sans"/>
              </a:rPr>
              <a:t>SECOND TRIMESTRE </a:t>
            </a:r>
          </a:p>
        </p:txBody>
      </p:sp>
      <p:sp>
        <p:nvSpPr>
          <p:cNvPr id="4" name="AutoShape 4"/>
          <p:cNvSpPr/>
          <p:nvPr/>
        </p:nvSpPr>
        <p:spPr>
          <a:xfrm>
            <a:off x="7239000" y="1562100"/>
            <a:ext cx="9982200" cy="0"/>
          </a:xfrm>
          <a:prstGeom prst="line">
            <a:avLst/>
          </a:prstGeom>
          <a:ln w="104775" cap="rnd">
            <a:solidFill>
              <a:srgbClr val="DC9259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Rectangle 4"/>
          <p:cNvSpPr/>
          <p:nvPr/>
        </p:nvSpPr>
        <p:spPr>
          <a:xfrm>
            <a:off x="914400" y="3238500"/>
            <a:ext cx="16078200" cy="4583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5879"/>
              </a:lnSpc>
              <a:spcBef>
                <a:spcPct val="0"/>
              </a:spcBef>
            </a:pP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C’est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également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la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période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des 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stages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en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entreprise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et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l’occasion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découvrir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un métier et de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mieux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apprehender les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exigences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du milieu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professionnel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.</a:t>
            </a:r>
          </a:p>
          <a:p>
            <a:pPr algn="just">
              <a:lnSpc>
                <a:spcPts val="5879"/>
              </a:lnSpc>
              <a:spcBef>
                <a:spcPct val="0"/>
              </a:spcBef>
            </a:pPr>
            <a:endParaRPr lang="en-US" sz="4400" b="1" dirty="0" smtClean="0">
              <a:solidFill>
                <a:srgbClr val="DC9259"/>
              </a:solidFill>
              <a:latin typeface="Glacial Indifference" panose="020B0604020202020204" charset="0"/>
              <a:ea typeface="Open Sans Bold"/>
              <a:cs typeface="Open Sans Bold"/>
              <a:sym typeface="Open Sans Bold"/>
            </a:endParaRPr>
          </a:p>
          <a:p>
            <a:pPr algn="just">
              <a:lnSpc>
                <a:spcPts val="5879"/>
              </a:lnSpc>
              <a:spcBef>
                <a:spcPct val="0"/>
              </a:spcBef>
            </a:pP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Les forums 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sur les formations et les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journées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portes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ouvertes</a:t>
            </a:r>
            <a:r>
              <a:rPr lang="en-US" sz="4400" b="1" dirty="0" smtClean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ont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lieu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aussi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à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cette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400" b="1" dirty="0" err="1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période</a:t>
            </a:r>
            <a:r>
              <a:rPr lang="en-US" sz="4400" b="1" dirty="0" smtClean="0"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.</a:t>
            </a:r>
            <a:endParaRPr lang="en-US" sz="4400" dirty="0">
              <a:latin typeface="Glacial Indifference" panose="020B0604020202020204" charset="0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7482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520315"/>
            <a:ext cx="15735279" cy="49798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effectuez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demandes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d’orientation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d'affectation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via le </a:t>
            </a:r>
            <a:r>
              <a:rPr lang="en-US" sz="3999" dirty="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site </a:t>
            </a:r>
            <a:r>
              <a:rPr lang="en-US" sz="3999" dirty="0" err="1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EduConnect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le modules 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« Orientation »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ou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en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complétant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la 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« fiche de dialogue »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sur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laquelle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précisez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vœux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dirty="0" err="1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en-US" sz="3999" dirty="0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préciserez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les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établissements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lycées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publics,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privés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CFA)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souhaités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les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intitulés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précis des formations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demandées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en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indiquant</a:t>
            </a:r>
            <a:r>
              <a:rPr lang="en-US" sz="39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l’ordre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3999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préférence</a:t>
            </a:r>
            <a:r>
              <a:rPr lang="en-US" sz="3999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.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28700" y="975676"/>
            <a:ext cx="15734967" cy="811214"/>
            <a:chOff x="0" y="0"/>
            <a:chExt cx="20979956" cy="1081618"/>
          </a:xfrm>
        </p:grpSpPr>
        <p:sp>
          <p:nvSpPr>
            <p:cNvPr id="4" name="TextBox 4"/>
            <p:cNvSpPr txBox="1"/>
            <p:nvPr/>
          </p:nvSpPr>
          <p:spPr>
            <a:xfrm>
              <a:off x="0" y="-95250"/>
              <a:ext cx="20979956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TROISIÈME TRIMESTRE </a:t>
              </a:r>
            </a:p>
          </p:txBody>
        </p:sp>
        <p:sp>
          <p:nvSpPr>
            <p:cNvPr id="5" name="AutoShape 5"/>
            <p:cNvSpPr/>
            <p:nvPr/>
          </p:nvSpPr>
          <p:spPr>
            <a:xfrm>
              <a:off x="9033550" y="1011768"/>
              <a:ext cx="11946406" cy="0"/>
            </a:xfrm>
            <a:prstGeom prst="line">
              <a:avLst/>
            </a:prstGeom>
            <a:ln w="139700" cap="rnd">
              <a:solidFill>
                <a:srgbClr val="064952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6" name="Freeform 6"/>
          <p:cNvSpPr/>
          <p:nvPr/>
        </p:nvSpPr>
        <p:spPr>
          <a:xfrm>
            <a:off x="1187574" y="7884069"/>
            <a:ext cx="1374231" cy="1374231"/>
          </a:xfrm>
          <a:custGeom>
            <a:avLst/>
            <a:gdLst/>
            <a:ahLst/>
            <a:cxnLst/>
            <a:rect l="l" t="t" r="r" b="b"/>
            <a:pathLst>
              <a:path w="1374231" h="1374231">
                <a:moveTo>
                  <a:pt x="0" y="0"/>
                </a:moveTo>
                <a:lnTo>
                  <a:pt x="1374231" y="0"/>
                </a:lnTo>
                <a:lnTo>
                  <a:pt x="1374231" y="1374231"/>
                </a:lnTo>
                <a:lnTo>
                  <a:pt x="0" y="13742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2955042" y="8176849"/>
            <a:ext cx="12980154" cy="712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  <a:hlinkClick r:id="rId4" tooltip="https://youtu.be/MivxqvDl2ew"/>
              </a:rPr>
              <a:t>Tuto Educonnect : </a:t>
            </a:r>
            <a:r>
              <a:rPr lang="en-US" sz="4200" u="sng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  <a:hlinkClick r:id="rId4" tooltip="https://youtu.be/MivxqvDl2ew"/>
              </a:rPr>
              <a:t>https://youtu.be/MivxqvDl2ew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99192" y="1028700"/>
            <a:ext cx="15734967" cy="811214"/>
            <a:chOff x="0" y="0"/>
            <a:chExt cx="20979956" cy="1081618"/>
          </a:xfrm>
        </p:grpSpPr>
        <p:sp>
          <p:nvSpPr>
            <p:cNvPr id="3" name="TextBox 3"/>
            <p:cNvSpPr txBox="1"/>
            <p:nvPr/>
          </p:nvSpPr>
          <p:spPr>
            <a:xfrm>
              <a:off x="0" y="-95250"/>
              <a:ext cx="20979956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TROISIÈME TRIMESTRE </a:t>
              </a:r>
            </a:p>
          </p:txBody>
        </p:sp>
        <p:sp>
          <p:nvSpPr>
            <p:cNvPr id="4" name="AutoShape 4"/>
            <p:cNvSpPr/>
            <p:nvPr/>
          </p:nvSpPr>
          <p:spPr>
            <a:xfrm>
              <a:off x="9033550" y="1011768"/>
              <a:ext cx="11946406" cy="0"/>
            </a:xfrm>
            <a:prstGeom prst="line">
              <a:avLst/>
            </a:prstGeom>
            <a:ln w="139700" cap="rnd">
              <a:solidFill>
                <a:srgbClr val="064952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899192" y="2056170"/>
            <a:ext cx="16360108" cy="827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        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La plupart des secondes professionnelles sont regroupées en 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FAMILLES DE MÉTIERS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le choix de la spécialité de Bac pro se fait alors après la seconde. Il faut penser à vérifier si le Bac pro que vous souhaitez effectuer passe par une seconde regroupée dans une famille de métiers en vous référant à la brochure qui vous sera distribué par le collège.</a:t>
            </a:r>
          </a:p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  Pour les demandes d’inscription en 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CFA</a:t>
            </a:r>
            <a:r>
              <a:rPr lang="en-US" sz="36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(Centre de Formation d’Apprentis), l’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élève contacte avec ses parents l’établissement de son choix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commence à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rechercher un employeur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signer le contrat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d’apprentissage.</a:t>
            </a:r>
          </a:p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  Formuler des vœux pour intégrer une formation professionnelle (CAP, bac pro) n’assure pas automatiquement une place dans un établissement. Il est recommandé d’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effectuer plusieurs vœux dans plusieurs établissements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  <a:p>
            <a:pPr algn="just">
              <a:lnSpc>
                <a:spcPts val="5040"/>
              </a:lnSpc>
              <a:spcBef>
                <a:spcPct val="0"/>
              </a:spcBef>
            </a:pPr>
            <a:endParaRPr lang="en-US" sz="3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251129" y="2122845"/>
            <a:ext cx="343935" cy="596732"/>
          </a:xfrm>
          <a:custGeom>
            <a:avLst/>
            <a:gdLst/>
            <a:ahLst/>
            <a:cxnLst/>
            <a:rect l="l" t="t" r="r" b="b"/>
            <a:pathLst>
              <a:path w="343935" h="596732">
                <a:moveTo>
                  <a:pt x="0" y="0"/>
                </a:moveTo>
                <a:lnTo>
                  <a:pt x="343935" y="0"/>
                </a:lnTo>
                <a:lnTo>
                  <a:pt x="343935" y="596732"/>
                </a:lnTo>
                <a:lnTo>
                  <a:pt x="0" y="5967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251129" y="7379058"/>
            <a:ext cx="343935" cy="596732"/>
          </a:xfrm>
          <a:custGeom>
            <a:avLst/>
            <a:gdLst/>
            <a:ahLst/>
            <a:cxnLst/>
            <a:rect l="l" t="t" r="r" b="b"/>
            <a:pathLst>
              <a:path w="343935" h="596732">
                <a:moveTo>
                  <a:pt x="0" y="0"/>
                </a:moveTo>
                <a:lnTo>
                  <a:pt x="343935" y="0"/>
                </a:lnTo>
                <a:lnTo>
                  <a:pt x="343935" y="596732"/>
                </a:lnTo>
                <a:lnTo>
                  <a:pt x="0" y="5967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251129" y="5478353"/>
            <a:ext cx="343935" cy="596732"/>
          </a:xfrm>
          <a:custGeom>
            <a:avLst/>
            <a:gdLst/>
            <a:ahLst/>
            <a:cxnLst/>
            <a:rect l="l" t="t" r="r" b="b"/>
            <a:pathLst>
              <a:path w="343935" h="596732">
                <a:moveTo>
                  <a:pt x="0" y="0"/>
                </a:moveTo>
                <a:lnTo>
                  <a:pt x="343935" y="0"/>
                </a:lnTo>
                <a:lnTo>
                  <a:pt x="343935" y="596732"/>
                </a:lnTo>
                <a:lnTo>
                  <a:pt x="0" y="5967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51592" y="1181100"/>
            <a:ext cx="15734967" cy="811214"/>
            <a:chOff x="0" y="0"/>
            <a:chExt cx="20979956" cy="1081618"/>
          </a:xfrm>
        </p:grpSpPr>
        <p:sp>
          <p:nvSpPr>
            <p:cNvPr id="3" name="TextBox 3"/>
            <p:cNvSpPr txBox="1"/>
            <p:nvPr/>
          </p:nvSpPr>
          <p:spPr>
            <a:xfrm>
              <a:off x="0" y="-95250"/>
              <a:ext cx="20979956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TROISIÈME TRIMESTRE </a:t>
              </a:r>
            </a:p>
          </p:txBody>
        </p:sp>
        <p:sp>
          <p:nvSpPr>
            <p:cNvPr id="4" name="AutoShape 4"/>
            <p:cNvSpPr/>
            <p:nvPr/>
          </p:nvSpPr>
          <p:spPr>
            <a:xfrm>
              <a:off x="9033550" y="1011768"/>
              <a:ext cx="11946406" cy="0"/>
            </a:xfrm>
            <a:prstGeom prst="line">
              <a:avLst/>
            </a:prstGeom>
            <a:ln w="139700" cap="rnd">
              <a:solidFill>
                <a:srgbClr val="064952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169703" y="2671805"/>
            <a:ext cx="15948593" cy="6995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À partir de mi-juin, le 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conseil de classe formule une proposition d’orientation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sur la base de de vos demandes d’orientation.</a:t>
            </a:r>
          </a:p>
          <a:p>
            <a:pPr algn="just">
              <a:lnSpc>
                <a:spcPts val="5040"/>
              </a:lnSpc>
              <a:spcBef>
                <a:spcPct val="0"/>
              </a:spcBef>
            </a:pPr>
            <a:endParaRPr lang="en-US" sz="3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•Si elle est 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conforme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à votre demande, la proposition d’orientation devient alors une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décision d’orientation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notifiée par le chef d’établissement.</a:t>
            </a:r>
          </a:p>
          <a:p>
            <a:pPr algn="just">
              <a:lnSpc>
                <a:spcPts val="5040"/>
              </a:lnSpc>
              <a:spcBef>
                <a:spcPct val="0"/>
              </a:spcBef>
            </a:pPr>
            <a:endParaRPr lang="en-US" sz="3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•Si la </a:t>
            </a:r>
            <a:r>
              <a:rPr lang="en-US" sz="36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proposition est différente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le chef d’établissement vous reçoit en entretien avec votre famille pour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discuter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 votre orientation et vous informer de la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procédure d’appel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si nécessaire.</a:t>
            </a:r>
          </a:p>
          <a:p>
            <a:pPr algn="r">
              <a:lnSpc>
                <a:spcPts val="5040"/>
              </a:lnSpc>
              <a:spcBef>
                <a:spcPct val="0"/>
              </a:spcBef>
            </a:pPr>
            <a:endParaRPr lang="en-US" sz="3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3992" y="1333500"/>
            <a:ext cx="15734967" cy="811214"/>
            <a:chOff x="0" y="0"/>
            <a:chExt cx="20979956" cy="1081618"/>
          </a:xfrm>
        </p:grpSpPr>
        <p:sp>
          <p:nvSpPr>
            <p:cNvPr id="3" name="TextBox 3"/>
            <p:cNvSpPr txBox="1"/>
            <p:nvPr/>
          </p:nvSpPr>
          <p:spPr>
            <a:xfrm>
              <a:off x="0" y="-95250"/>
              <a:ext cx="20979956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TROISIÈME TRIMESTRE </a:t>
              </a:r>
            </a:p>
          </p:txBody>
        </p:sp>
        <p:sp>
          <p:nvSpPr>
            <p:cNvPr id="4" name="AutoShape 4"/>
            <p:cNvSpPr/>
            <p:nvPr/>
          </p:nvSpPr>
          <p:spPr>
            <a:xfrm>
              <a:off x="9033550" y="1011768"/>
              <a:ext cx="11946406" cy="0"/>
            </a:xfrm>
            <a:prstGeom prst="line">
              <a:avLst/>
            </a:prstGeom>
            <a:ln w="139700" cap="rnd">
              <a:solidFill>
                <a:srgbClr val="064952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28700" y="2680017"/>
            <a:ext cx="15910259" cy="55175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3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Les commissions d'affectation ont lieu en juin, mais les familles n'ont connaissance de ces </a:t>
            </a:r>
            <a:r>
              <a:rPr lang="en-US" sz="38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décisions que le dernier jour des épreuves du brevet</a:t>
            </a:r>
            <a:r>
              <a:rPr lang="en-US" sz="3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fin juin. Vous recevez alors votre </a:t>
            </a:r>
            <a:r>
              <a:rPr lang="en-US" sz="38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  <a:hlinkClick r:id="rId2" tooltip="http://www.onisep.fr/Choisir-mes-etudes/College/Orientation-au-college/Inscription-au-lycee-reussir-son-orientation-post-3e"/>
              </a:rPr>
              <a:t>notification d'affectation</a:t>
            </a:r>
            <a:r>
              <a:rPr lang="en-US" sz="3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en lycée. </a:t>
            </a:r>
          </a:p>
          <a:p>
            <a:pPr algn="just">
              <a:lnSpc>
                <a:spcPts val="5320"/>
              </a:lnSpc>
              <a:spcBef>
                <a:spcPct val="0"/>
              </a:spcBef>
            </a:pPr>
            <a:r>
              <a:rPr lang="en-US" sz="3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Après réception de votre notification d'affectation, vous  devez impérativement </a:t>
            </a:r>
            <a:r>
              <a:rPr lang="en-US" sz="3800" b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procéder à l’inscription</a:t>
            </a:r>
            <a:r>
              <a:rPr lang="en-US" sz="3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dans le lycée indiqué, afin d’être certain d’avoir une place à la rentrée.</a:t>
            </a:r>
          </a:p>
          <a:p>
            <a:pPr algn="just">
              <a:lnSpc>
                <a:spcPts val="6999"/>
              </a:lnSpc>
              <a:spcBef>
                <a:spcPct val="0"/>
              </a:spcBef>
            </a:pPr>
            <a:endParaRPr lang="en-US" sz="3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8700" y="8130858"/>
            <a:ext cx="15910259" cy="1251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</a:t>
            </a:r>
            <a:r>
              <a:rPr lang="en-US" sz="360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Restez toujours joignable</a:t>
            </a:r>
            <a:r>
              <a:rPr lang="en-US" sz="3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en donnant vos coordonnées téléphoniques à votre futur lycée.</a:t>
            </a:r>
          </a:p>
        </p:txBody>
      </p:sp>
      <p:sp>
        <p:nvSpPr>
          <p:cNvPr id="7" name="Freeform 7"/>
          <p:cNvSpPr/>
          <p:nvPr/>
        </p:nvSpPr>
        <p:spPr>
          <a:xfrm>
            <a:off x="1203992" y="8193256"/>
            <a:ext cx="343935" cy="596732"/>
          </a:xfrm>
          <a:custGeom>
            <a:avLst/>
            <a:gdLst/>
            <a:ahLst/>
            <a:cxnLst/>
            <a:rect l="l" t="t" r="r" b="b"/>
            <a:pathLst>
              <a:path w="343935" h="596732">
                <a:moveTo>
                  <a:pt x="0" y="0"/>
                </a:moveTo>
                <a:lnTo>
                  <a:pt x="343934" y="0"/>
                </a:lnTo>
                <a:lnTo>
                  <a:pt x="343934" y="596732"/>
                </a:lnTo>
                <a:lnTo>
                  <a:pt x="0" y="5967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86870" y="253842"/>
            <a:ext cx="16230600" cy="9746258"/>
            <a:chOff x="0" y="-95249"/>
            <a:chExt cx="21640800" cy="12995011"/>
          </a:xfrm>
        </p:grpSpPr>
        <p:sp>
          <p:nvSpPr>
            <p:cNvPr id="3" name="TextBox 3"/>
            <p:cNvSpPr txBox="1"/>
            <p:nvPr/>
          </p:nvSpPr>
          <p:spPr>
            <a:xfrm>
              <a:off x="0" y="-95249"/>
              <a:ext cx="21640800" cy="129950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999"/>
                </a:lnSpc>
              </a:pPr>
              <a:r>
                <a:rPr lang="en-US" sz="4999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BONNE RÉFLEXION A TOUS …</a:t>
              </a:r>
            </a:p>
            <a:p>
              <a:pPr algn="ctr">
                <a:lnSpc>
                  <a:spcPts val="6999"/>
                </a:lnSpc>
              </a:pPr>
              <a:endParaRPr lang="en-US" sz="4999" dirty="0">
                <a:solidFill>
                  <a:srgbClr val="516F7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</a:pPr>
              <a:r>
                <a:rPr lang="en-US" sz="3600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</a:p>
            <a:p>
              <a:pPr algn="ctr">
                <a:lnSpc>
                  <a:spcPts val="5040"/>
                </a:lnSpc>
              </a:pPr>
              <a:endParaRPr lang="en-US" sz="3600" dirty="0" smtClean="0">
                <a:solidFill>
                  <a:srgbClr val="516F7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</a:pPr>
              <a:endParaRPr lang="en-US" sz="3600" dirty="0">
                <a:solidFill>
                  <a:srgbClr val="516F7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Vous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trouverez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toutes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les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informations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utiles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à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votre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réflexion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sur : </a:t>
              </a: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u="sng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  <a:hlinkClick r:id="rId2" tooltip="http://www.onisep.fr"/>
                </a:rPr>
                <a:t>http://www.onisep.fr/</a:t>
              </a: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Vous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pouvez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aussi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rencontrer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un </a:t>
              </a: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Psychologue</a:t>
              </a: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 de </a:t>
              </a: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l’Éducation</a:t>
              </a: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Nationale</a:t>
              </a:r>
              <a:endParaRPr lang="en-US" sz="3600" dirty="0">
                <a:solidFill>
                  <a:srgbClr val="DC9259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 Au </a:t>
              </a: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collège</a:t>
              </a: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 : Carole Lescure le </a:t>
              </a:r>
              <a:r>
                <a:rPr lang="en-US" sz="3600" dirty="0" err="1" smtClean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vendredi</a:t>
              </a:r>
              <a:r>
                <a:rPr lang="en-US" sz="3600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lang="en-US" sz="3600" dirty="0" smtClean="0">
                <a:solidFill>
                  <a:srgbClr val="516F78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Prendre</a:t>
              </a: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 RDV à la vie </a:t>
              </a:r>
              <a:r>
                <a:rPr lang="en-US" sz="3600" dirty="0" err="1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scolaire</a:t>
              </a:r>
              <a:endParaRPr lang="en-US" sz="3600" dirty="0">
                <a:solidFill>
                  <a:srgbClr val="DC9259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smtClean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Au </a:t>
              </a:r>
              <a:r>
                <a:rPr lang="en-US" sz="3600" dirty="0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CIO</a:t>
              </a:r>
              <a:r>
                <a:rPr lang="en-US" sz="3600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situé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au 1, rue Gabriel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Pech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81000 ALBI</a:t>
              </a: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Toute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la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semaine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et pendant les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vacances</a:t>
              </a:r>
              <a:r>
                <a:rPr lang="en-US" sz="3600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3600" dirty="0" err="1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scolaires</a:t>
              </a:r>
              <a:endParaRPr lang="en-US" sz="3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 dirty="0" err="1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Prendre</a:t>
              </a:r>
              <a:r>
                <a:rPr lang="en-US" sz="3600" dirty="0">
                  <a:solidFill>
                    <a:srgbClr val="516F78"/>
                  </a:solidFill>
                  <a:latin typeface="Open Sans"/>
                  <a:ea typeface="Open Sans"/>
                  <a:cs typeface="Open Sans"/>
                  <a:sym typeface="Open Sans"/>
                </a:rPr>
                <a:t> RDV au 05.67.76.57.74</a:t>
              </a:r>
            </a:p>
            <a:p>
              <a:pPr algn="ctr">
                <a:lnSpc>
                  <a:spcPts val="6999"/>
                </a:lnSpc>
                <a:spcBef>
                  <a:spcPct val="0"/>
                </a:spcBef>
              </a:pPr>
              <a:endParaRPr lang="en-US" sz="3600" dirty="0">
                <a:solidFill>
                  <a:srgbClr val="516F78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7936173" y="937895"/>
              <a:ext cx="4368800" cy="3459009"/>
            </a:xfrm>
            <a:custGeom>
              <a:avLst/>
              <a:gdLst/>
              <a:ahLst/>
              <a:cxnLst/>
              <a:rect l="l" t="t" r="r" b="b"/>
              <a:pathLst>
                <a:path w="2870249" h="2870249">
                  <a:moveTo>
                    <a:pt x="0" y="0"/>
                  </a:moveTo>
                  <a:lnTo>
                    <a:pt x="2870248" y="0"/>
                  </a:lnTo>
                  <a:lnTo>
                    <a:pt x="2870248" y="2870249"/>
                  </a:lnTo>
                  <a:lnTo>
                    <a:pt x="0" y="287024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653565"/>
            <a:ext cx="16230600" cy="8884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21"/>
              </a:lnSpc>
            </a:pP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L’orientation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scolaire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est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un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processus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qui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permet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chaque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élève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construire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progressivement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son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projet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d’avenir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en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découvrant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goûts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centres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d’intérêt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et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capacités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. </a:t>
            </a:r>
          </a:p>
          <a:p>
            <a:pPr algn="l">
              <a:lnSpc>
                <a:spcPts val="6421"/>
              </a:lnSpc>
            </a:pPr>
            <a:endParaRPr lang="en-US" sz="4586" dirty="0">
              <a:solidFill>
                <a:srgbClr val="064952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6421"/>
              </a:lnSpc>
            </a:pPr>
            <a:endParaRPr lang="en-US" sz="4586" dirty="0">
              <a:solidFill>
                <a:srgbClr val="064952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6421"/>
              </a:lnSpc>
            </a:pPr>
            <a:endParaRPr lang="en-US" sz="4586" dirty="0">
              <a:solidFill>
                <a:srgbClr val="064952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6421"/>
              </a:lnSpc>
            </a:pPr>
            <a:endParaRPr lang="en-US" sz="4586" dirty="0">
              <a:solidFill>
                <a:srgbClr val="064952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6421"/>
              </a:lnSpc>
              <a:spcBef>
                <a:spcPct val="0"/>
              </a:spcBef>
            </a:pP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Elle ne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dépend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pas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seulement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des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résultats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scolaires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mais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aussi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différents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facteurs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: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l’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environnement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familial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les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représentations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sociales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(par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exemple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les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stéréotypes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liés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au genre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ou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</a:t>
            </a:r>
            <a:r>
              <a:rPr lang="en-US" sz="4586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certains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métiers), les</a:t>
            </a:r>
            <a:r>
              <a:rPr lang="en-US" sz="4586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influences </a:t>
            </a:r>
            <a:r>
              <a:rPr lang="en-US" sz="4586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extérieures</a:t>
            </a:r>
            <a:r>
              <a:rPr lang="en-US" sz="4586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etc.</a:t>
            </a:r>
          </a:p>
        </p:txBody>
      </p:sp>
      <p:sp>
        <p:nvSpPr>
          <p:cNvPr id="3" name="Freeform 3"/>
          <p:cNvSpPr/>
          <p:nvPr/>
        </p:nvSpPr>
        <p:spPr>
          <a:xfrm>
            <a:off x="7290332" y="3443645"/>
            <a:ext cx="3707336" cy="2627574"/>
          </a:xfrm>
          <a:custGeom>
            <a:avLst/>
            <a:gdLst/>
            <a:ahLst/>
            <a:cxnLst/>
            <a:rect l="l" t="t" r="r" b="b"/>
            <a:pathLst>
              <a:path w="3707336" h="2627574">
                <a:moveTo>
                  <a:pt x="0" y="0"/>
                </a:moveTo>
                <a:lnTo>
                  <a:pt x="3707336" y="0"/>
                </a:lnTo>
                <a:lnTo>
                  <a:pt x="3707336" y="2627575"/>
                </a:lnTo>
                <a:lnTo>
                  <a:pt x="0" y="26275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716000" y="1028700"/>
            <a:ext cx="3543300" cy="2743200"/>
          </a:xfrm>
          <a:custGeom>
            <a:avLst/>
            <a:gdLst/>
            <a:ahLst/>
            <a:cxnLst/>
            <a:rect l="l" t="t" r="r" b="b"/>
            <a:pathLst>
              <a:path w="3875822" h="2587111">
                <a:moveTo>
                  <a:pt x="0" y="0"/>
                </a:moveTo>
                <a:lnTo>
                  <a:pt x="3875822" y="0"/>
                </a:lnTo>
                <a:lnTo>
                  <a:pt x="3875822" y="2587111"/>
                </a:lnTo>
                <a:lnTo>
                  <a:pt x="0" y="258711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336700" y="961768"/>
            <a:ext cx="12046777" cy="2625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999"/>
              </a:lnSpc>
              <a:spcBef>
                <a:spcPct val="0"/>
              </a:spcBef>
            </a:pPr>
            <a:r>
              <a:rPr lang="en-US" sz="4999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En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999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classe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 3ème la </a:t>
            </a:r>
            <a:r>
              <a:rPr lang="en-US" sz="4999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réflexion</a:t>
            </a:r>
            <a:r>
              <a:rPr lang="en-US" sz="4999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sur </a:t>
            </a:r>
            <a:r>
              <a:rPr lang="en-US" sz="4999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l’orientation</a:t>
            </a:r>
            <a:r>
              <a:rPr lang="en-US" sz="4999" b="1" dirty="0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4999" b="1" dirty="0" err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s’accélère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car à la fin de </a:t>
            </a:r>
            <a:r>
              <a:rPr lang="en-US" sz="4999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l’année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 des </a:t>
            </a:r>
            <a:r>
              <a:rPr lang="en-US" sz="4999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choix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999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devront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999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être</a:t>
            </a:r>
            <a:r>
              <a:rPr lang="en-US" sz="4999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fait.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36700" y="4678362"/>
            <a:ext cx="15922600" cy="4130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739"/>
              </a:lnSpc>
            </a:pPr>
            <a:r>
              <a:rPr lang="en-US" sz="4099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Pour </a:t>
            </a:r>
            <a:r>
              <a:rPr lang="en-US" sz="4099" b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aider les jeunes</a:t>
            </a:r>
            <a:r>
              <a:rPr lang="en-US" sz="4099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dans leur prise de décison, et en plus du rôle que vous parents jouez dans cet accompagnement, les collèges et les lycées organisent  différents </a:t>
            </a:r>
            <a:r>
              <a:rPr lang="en-US" sz="4099" b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évènements</a:t>
            </a:r>
            <a:r>
              <a:rPr lang="en-US" sz="4099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4099" b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durant l’année scolaire</a:t>
            </a:r>
            <a:r>
              <a:rPr lang="en-US" sz="4099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ayant pour but de leur donner un maximun </a:t>
            </a:r>
            <a:r>
              <a:rPr lang="en-US" sz="4099" b="1">
                <a:solidFill>
                  <a:srgbClr val="064952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d’informations sur les possibilités d’études et leurs modalités.</a:t>
            </a:r>
          </a:p>
          <a:p>
            <a:pPr algn="just">
              <a:lnSpc>
                <a:spcPts val="4059"/>
              </a:lnSpc>
              <a:spcBef>
                <a:spcPct val="0"/>
              </a:spcBef>
            </a:pPr>
            <a:endParaRPr lang="en-US" sz="4099" b="1">
              <a:solidFill>
                <a:srgbClr val="064952"/>
              </a:solidFill>
              <a:latin typeface="Glacial Indifference Bold"/>
              <a:ea typeface="Glacial Indifference Bold"/>
              <a:cs typeface="Glacial Indifference Bold"/>
              <a:sym typeface="Glacial Indifference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019300"/>
            <a:ext cx="1563193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203668"/>
            <a:ext cx="17259300" cy="7380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C'est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la bonne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période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pour </a:t>
            </a:r>
            <a:r>
              <a:rPr lang="en-US" sz="3800" b="1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faire le point</a:t>
            </a:r>
            <a:r>
              <a:rPr lang="en-US" sz="3800" b="1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sur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résultats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scolaires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goûts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et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centres</a:t>
            </a:r>
            <a:r>
              <a:rPr lang="en-US" sz="3800" b="1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d’intérêts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.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endParaRPr lang="en-US" sz="3800" dirty="0">
              <a:solidFill>
                <a:srgbClr val="000000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C'est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aussi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le moment de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s’informer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sur les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différents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parcours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possibles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après la 3ème et sur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leurs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débouchés</a:t>
            </a:r>
            <a:r>
              <a:rPr lang="en-US" sz="3800" b="1" dirty="0" smtClean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.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endParaRPr lang="en-US" sz="3800" dirty="0">
              <a:solidFill>
                <a:srgbClr val="000000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Renseignez-vous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sur le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niveau</a:t>
            </a:r>
            <a:r>
              <a:rPr lang="en-US" sz="3800" b="1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demandé</a:t>
            </a:r>
            <a:r>
              <a:rPr lang="en-US" sz="3800" b="1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pour les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filières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d’études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que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vous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envisagez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et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leurs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modalités</a:t>
            </a:r>
            <a:r>
              <a:rPr lang="en-US" sz="3800" b="1" dirty="0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064952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d’accès</a:t>
            </a:r>
            <a:r>
              <a:rPr lang="en-US" sz="3800" b="1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: par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exemple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l’accès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certains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CFA (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Centres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 Formation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d'Apprentis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) et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établissements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privés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peut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être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soumis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un dossier de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sélection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ou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un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entretien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...</a:t>
            </a:r>
          </a:p>
          <a:p>
            <a:pPr algn="l">
              <a:lnSpc>
                <a:spcPts val="4760"/>
              </a:lnSpc>
              <a:spcBef>
                <a:spcPct val="0"/>
              </a:spcBef>
            </a:pPr>
            <a:endParaRPr lang="en-US" sz="3800" dirty="0">
              <a:solidFill>
                <a:srgbClr val="000000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028700" y="1028700"/>
            <a:ext cx="15311058" cy="758826"/>
            <a:chOff x="0" y="0"/>
            <a:chExt cx="20414744" cy="1011768"/>
          </a:xfrm>
        </p:grpSpPr>
        <p:sp>
          <p:nvSpPr>
            <p:cNvPr id="4" name="TextBox 4"/>
            <p:cNvSpPr txBox="1"/>
            <p:nvPr/>
          </p:nvSpPr>
          <p:spPr>
            <a:xfrm>
              <a:off x="0" y="-95250"/>
              <a:ext cx="20414744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PREMIER TRIMESTRE </a:t>
              </a:r>
            </a:p>
          </p:txBody>
        </p:sp>
        <p:sp>
          <p:nvSpPr>
            <p:cNvPr id="5" name="AutoShape 5"/>
            <p:cNvSpPr/>
            <p:nvPr/>
          </p:nvSpPr>
          <p:spPr>
            <a:xfrm>
              <a:off x="8077592" y="941918"/>
              <a:ext cx="12045884" cy="0"/>
            </a:xfrm>
            <a:prstGeom prst="line">
              <a:avLst/>
            </a:prstGeom>
            <a:ln w="139700" cap="rnd">
              <a:solidFill>
                <a:srgbClr val="516F78"/>
              </a:solidFill>
              <a:prstDash val="solid"/>
              <a:headEnd type="none" w="sm" len="sm"/>
              <a:tailEnd type="none" w="sm" len="sm"/>
            </a:ln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81100" y="1181100"/>
            <a:ext cx="15311058" cy="758826"/>
            <a:chOff x="0" y="0"/>
            <a:chExt cx="20414744" cy="1011768"/>
          </a:xfrm>
        </p:grpSpPr>
        <p:sp>
          <p:nvSpPr>
            <p:cNvPr id="3" name="TextBox 3"/>
            <p:cNvSpPr txBox="1"/>
            <p:nvPr/>
          </p:nvSpPr>
          <p:spPr>
            <a:xfrm>
              <a:off x="0" y="-95250"/>
              <a:ext cx="20414744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064952"/>
                  </a:solidFill>
                  <a:latin typeface="Open Sans"/>
                  <a:ea typeface="Open Sans"/>
                  <a:cs typeface="Open Sans"/>
                  <a:sym typeface="Open Sans"/>
                </a:rPr>
                <a:t>PREMIER TRIMESTRE </a:t>
              </a:r>
            </a:p>
          </p:txBody>
        </p:sp>
        <p:sp>
          <p:nvSpPr>
            <p:cNvPr id="4" name="AutoShape 4"/>
            <p:cNvSpPr/>
            <p:nvPr/>
          </p:nvSpPr>
          <p:spPr>
            <a:xfrm>
              <a:off x="8077592" y="941918"/>
              <a:ext cx="12045884" cy="0"/>
            </a:xfrm>
            <a:prstGeom prst="line">
              <a:avLst/>
            </a:prstGeom>
            <a:ln w="139700" cap="rnd">
              <a:solidFill>
                <a:srgbClr val="516F78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145788" y="3771900"/>
            <a:ext cx="16230600" cy="3026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880"/>
              </a:lnSpc>
              <a:spcBef>
                <a:spcPct val="0"/>
              </a:spcBef>
            </a:pPr>
            <a:r>
              <a:rPr lang="en-US" sz="4200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L’entretien</a:t>
            </a:r>
            <a:r>
              <a:rPr lang="en-US" sz="4200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200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personnalisé</a:t>
            </a:r>
            <a:r>
              <a:rPr lang="en-US" sz="4200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200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d’orientation</a:t>
            </a:r>
            <a:r>
              <a:rPr lang="en-US" sz="4200" dirty="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déroule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au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cours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cette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période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rentrée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(entre </a:t>
            </a:r>
            <a:r>
              <a:rPr lang="en-US" sz="4200" dirty="0" err="1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l’équipe</a:t>
            </a:r>
            <a:r>
              <a:rPr lang="en-US" sz="4200" dirty="0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200" dirty="0" err="1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pédagogique</a:t>
            </a:r>
            <a:r>
              <a:rPr lang="en-US" sz="4200" dirty="0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l’élève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parents). Il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sert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à </a:t>
            </a:r>
            <a:r>
              <a:rPr lang="en-US" sz="4200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faire le point sur </a:t>
            </a:r>
            <a:r>
              <a:rPr lang="en-US" sz="4200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</a:t>
            </a:r>
            <a:r>
              <a:rPr lang="en-US" sz="4200" b="1" dirty="0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200" b="1" dirty="0" err="1">
                <a:solidFill>
                  <a:srgbClr val="064952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parcours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et à examiner les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poursuites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d’études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possibles</a:t>
            </a:r>
            <a:r>
              <a:rPr lang="en-US" sz="42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203668"/>
            <a:ext cx="15311058" cy="66827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Avant le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conseil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de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classe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votre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professeur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principal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vous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demandera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d’indiquer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vos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vœux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provisoires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partir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du 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site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EduConnet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et du </a:t>
            </a:r>
            <a:r>
              <a:rPr lang="en-US" sz="3800" dirty="0">
                <a:solidFill>
                  <a:srgbClr val="DC9259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module « orientation »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ou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 la 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fiche de dialogue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remise par le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collège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.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endParaRPr lang="en-US" sz="3800" dirty="0">
              <a:solidFill>
                <a:srgbClr val="000000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Il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s'agit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à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stade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d'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indiquer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la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voie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d'orientation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que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vous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3800" dirty="0" err="1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pensez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demander :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- </a:t>
            </a:r>
            <a:r>
              <a:rPr lang="en-US" sz="3800" b="1" dirty="0">
                <a:solidFill>
                  <a:srgbClr val="516F78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2nde </a:t>
            </a:r>
            <a:r>
              <a:rPr lang="en-US" sz="3800" b="1" dirty="0" err="1">
                <a:solidFill>
                  <a:srgbClr val="516F78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professionnelle</a:t>
            </a:r>
            <a:r>
              <a:rPr lang="en-US" sz="3800" b="1" dirty="0">
                <a:solidFill>
                  <a:srgbClr val="000000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- </a:t>
            </a:r>
            <a:r>
              <a:rPr lang="en-US" sz="3800" b="1" dirty="0">
                <a:solidFill>
                  <a:srgbClr val="704E3E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1ère </a:t>
            </a:r>
            <a:r>
              <a:rPr lang="en-US" sz="3800" b="1" dirty="0" err="1">
                <a:solidFill>
                  <a:srgbClr val="704E3E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année</a:t>
            </a:r>
            <a:r>
              <a:rPr lang="en-US" sz="3800" b="1" dirty="0">
                <a:solidFill>
                  <a:srgbClr val="704E3E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de CAP/CAP </a:t>
            </a:r>
            <a:r>
              <a:rPr lang="en-US" sz="3800" b="1" dirty="0" err="1">
                <a:solidFill>
                  <a:srgbClr val="704E3E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agricole</a:t>
            </a:r>
            <a:r>
              <a:rPr lang="en-US" sz="3800" b="1" dirty="0">
                <a:solidFill>
                  <a:srgbClr val="704E3E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</a:p>
          <a:p>
            <a:pPr algn="l">
              <a:lnSpc>
                <a:spcPts val="5320"/>
              </a:lnSpc>
              <a:spcBef>
                <a:spcPct val="0"/>
              </a:spcBef>
            </a:pP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- 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2nde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générale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et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technologique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ou</a:t>
            </a:r>
            <a:r>
              <a:rPr lang="en-US" sz="3800" b="1" dirty="0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, 2nde </a:t>
            </a:r>
            <a:r>
              <a:rPr lang="en-US" sz="3800" b="1" dirty="0" err="1">
                <a:solidFill>
                  <a:srgbClr val="DC9259"/>
                </a:solidFill>
                <a:latin typeface="Glacial Indifference Bold"/>
                <a:ea typeface="Glacial Indifference Bold"/>
                <a:cs typeface="Glacial Indifference Bold"/>
                <a:sym typeface="Glacial Indifference Bold"/>
              </a:rPr>
              <a:t>spécifique</a:t>
            </a:r>
            <a:r>
              <a:rPr lang="en-US" sz="3800" dirty="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.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endParaRPr lang="en-US" sz="3800" dirty="0">
              <a:solidFill>
                <a:srgbClr val="000000"/>
              </a:solidFill>
              <a:latin typeface="Glacial Indifference"/>
              <a:ea typeface="Glacial Indifference"/>
              <a:cs typeface="Glacial Indifference"/>
              <a:sym typeface="Glacial Indifference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094486" y="1028700"/>
            <a:ext cx="15245273" cy="811213"/>
            <a:chOff x="0" y="0"/>
            <a:chExt cx="20327030" cy="1081618"/>
          </a:xfrm>
        </p:grpSpPr>
        <p:sp>
          <p:nvSpPr>
            <p:cNvPr id="4" name="TextBox 4"/>
            <p:cNvSpPr txBox="1"/>
            <p:nvPr/>
          </p:nvSpPr>
          <p:spPr>
            <a:xfrm>
              <a:off x="0" y="-95250"/>
              <a:ext cx="20327030" cy="11070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6999"/>
                </a:lnSpc>
                <a:spcBef>
                  <a:spcPct val="0"/>
                </a:spcBef>
              </a:pPr>
              <a:r>
                <a:rPr lang="en-US" sz="4999">
                  <a:solidFill>
                    <a:srgbClr val="DC9259"/>
                  </a:solidFill>
                  <a:latin typeface="Open Sans"/>
                  <a:ea typeface="Open Sans"/>
                  <a:cs typeface="Open Sans"/>
                  <a:sym typeface="Open Sans"/>
                </a:rPr>
                <a:t>SECOND TRIMESTRE </a:t>
              </a:r>
            </a:p>
          </p:txBody>
        </p:sp>
        <p:sp>
          <p:nvSpPr>
            <p:cNvPr id="5" name="AutoShape 5"/>
            <p:cNvSpPr/>
            <p:nvPr/>
          </p:nvSpPr>
          <p:spPr>
            <a:xfrm>
              <a:off x="8160412" y="986368"/>
              <a:ext cx="12045884" cy="0"/>
            </a:xfrm>
            <a:prstGeom prst="line">
              <a:avLst/>
            </a:prstGeom>
            <a:ln w="139700" cap="rnd">
              <a:solidFill>
                <a:srgbClr val="DC9259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0063" y="6210300"/>
            <a:ext cx="2676108" cy="2676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790700"/>
            <a:ext cx="15159789" cy="735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27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2860872"/>
            <a:ext cx="15397673" cy="5296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879"/>
              </a:lnSpc>
              <a:spcBef>
                <a:spcPct val="0"/>
              </a:spcBef>
            </a:pPr>
            <a:r>
              <a:rPr lang="en-US" sz="4199" dirty="0">
                <a:solidFill>
                  <a:srgbClr val="06495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A </a:t>
            </a:r>
            <a:r>
              <a:rPr lang="en-US" sz="4199" b="1" dirty="0" err="1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l’issue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du </a:t>
            </a:r>
            <a:r>
              <a:rPr lang="en-US" sz="4199" b="1" dirty="0" err="1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conseil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4199" b="1" dirty="0" err="1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classe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,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l’ensemble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de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l’équipe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éducative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(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vos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professeurs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, chefs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d'établissement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, CPE)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formulent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une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proposition </a:t>
            </a:r>
            <a:r>
              <a:rPr lang="en-US" sz="4199" b="1" dirty="0" err="1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provisoire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4199" b="1" dirty="0" err="1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d’orientation</a:t>
            </a:r>
            <a:r>
              <a:rPr lang="en-US" sz="4199" b="1" dirty="0">
                <a:solidFill>
                  <a:srgbClr val="DC9259"/>
                </a:solidFill>
                <a:latin typeface="Glacial Indifference" panose="020B0604020202020204" charset="0"/>
                <a:ea typeface="Open Sans Bold"/>
                <a:cs typeface="Open Sans Bold"/>
                <a:sym typeface="Open Sans Bold"/>
              </a:rPr>
              <a:t>.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</a:p>
          <a:p>
            <a:pPr algn="l">
              <a:lnSpc>
                <a:spcPts val="5879"/>
              </a:lnSpc>
              <a:spcBef>
                <a:spcPct val="0"/>
              </a:spcBef>
            </a:pP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Il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s’agit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d’un premier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avis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et de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préconisations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(ex :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fournir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plus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d'efforts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dans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telle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ou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telle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matière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) quant à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vos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poursuites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d’études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après la </a:t>
            </a:r>
            <a:r>
              <a:rPr lang="en-US" sz="4199" dirty="0" err="1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classe</a:t>
            </a:r>
            <a:r>
              <a:rPr lang="en-US" sz="4199" dirty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 de </a:t>
            </a:r>
            <a:r>
              <a:rPr lang="en-US" sz="4199" dirty="0" smtClean="0">
                <a:solidFill>
                  <a:srgbClr val="000000"/>
                </a:solidFill>
                <a:latin typeface="Glacial Indifference" panose="020B0604020202020204" charset="0"/>
                <a:ea typeface="Open Sans"/>
                <a:cs typeface="Open Sans"/>
                <a:sym typeface="Open Sans"/>
              </a:rPr>
              <a:t>3ème.</a:t>
            </a:r>
            <a:endParaRPr lang="en-US" sz="4199" dirty="0">
              <a:solidFill>
                <a:srgbClr val="000000"/>
              </a:solidFill>
              <a:latin typeface="Glacial Indifference" panose="020B0604020202020204" charset="0"/>
              <a:ea typeface="Open Sans"/>
              <a:cs typeface="Open Sans"/>
              <a:sym typeface="Open Sans"/>
            </a:endParaRPr>
          </a:p>
          <a:p>
            <a:pPr algn="l">
              <a:lnSpc>
                <a:spcPts val="5879"/>
              </a:lnSpc>
              <a:spcBef>
                <a:spcPct val="0"/>
              </a:spcBef>
            </a:pPr>
            <a:endParaRPr lang="en-US" sz="4199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28700" y="1205005"/>
            <a:ext cx="15245273" cy="8540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  <a:spcBef>
                <a:spcPct val="0"/>
              </a:spcBef>
            </a:pPr>
            <a:r>
              <a:rPr lang="en-US" sz="4999" dirty="0">
                <a:solidFill>
                  <a:srgbClr val="DC9259"/>
                </a:solidFill>
                <a:latin typeface="Open Sans"/>
                <a:ea typeface="Open Sans"/>
                <a:cs typeface="Open Sans"/>
                <a:sym typeface="Open Sans"/>
              </a:rPr>
              <a:t>SECOND TRIMESTRE </a:t>
            </a:r>
          </a:p>
        </p:txBody>
      </p:sp>
      <p:sp>
        <p:nvSpPr>
          <p:cNvPr id="4" name="AutoShape 4"/>
          <p:cNvSpPr/>
          <p:nvPr/>
        </p:nvSpPr>
        <p:spPr>
          <a:xfrm>
            <a:off x="7149009" y="2040031"/>
            <a:ext cx="9034413" cy="0"/>
          </a:xfrm>
          <a:prstGeom prst="line">
            <a:avLst/>
          </a:prstGeom>
          <a:ln w="104775" cap="rnd">
            <a:solidFill>
              <a:srgbClr val="DC9259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883</Words>
  <Application>Microsoft Office PowerPoint</Application>
  <PresentationFormat>Personnalisé</PresentationFormat>
  <Paragraphs>63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Glacial Indifference Bold</vt:lpstr>
      <vt:lpstr>Open Sans</vt:lpstr>
      <vt:lpstr>Open Sans Bold</vt:lpstr>
      <vt:lpstr>Calibri</vt:lpstr>
      <vt:lpstr>Arial</vt:lpstr>
      <vt:lpstr>Glacial Indifference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L’orientation après la 3ème</dc:title>
  <dc:creator>LESCURE CAROLE</dc:creator>
  <cp:lastModifiedBy>direction</cp:lastModifiedBy>
  <cp:revision>7</cp:revision>
  <dcterms:created xsi:type="dcterms:W3CDTF">2006-08-16T00:00:00Z</dcterms:created>
  <dcterms:modified xsi:type="dcterms:W3CDTF">2025-11-20T10:41:06Z</dcterms:modified>
  <dc:identifier>DAG3vrwspeo</dc:identifier>
</cp:coreProperties>
</file>